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7" d="100"/>
          <a:sy n="87" d="100"/>
        </p:scale>
        <p:origin x="540" y="90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10/23/2019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9000">
              <a:schemeClr val="tx2">
                <a:lumMod val="50000"/>
              </a:schemeClr>
            </a:gs>
            <a:gs pos="100000">
              <a:schemeClr val="tx2">
                <a:lumMod val="75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600" b="1" dirty="0"/>
              <a:t>РИМСКОЕ ПРАВО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2" y="3657600"/>
            <a:ext cx="6212347" cy="561859"/>
          </a:xfrm>
        </p:spPr>
        <p:txBody>
          <a:bodyPr>
            <a:noAutofit/>
          </a:bodyPr>
          <a:lstStyle/>
          <a:p>
            <a:r>
              <a:rPr lang="ru-RU" sz="2400" dirty="0"/>
              <a:t>КОТОРОЕ СПОСОБНО ВАС УДИВИТЬ</a:t>
            </a:r>
          </a:p>
        </p:txBody>
      </p:sp>
    </p:spTree>
    <p:extLst>
      <p:ext uri="{BB962C8B-B14F-4D97-AF65-F5344CB8AC3E}">
        <p14:creationId xmlns:p14="http://schemas.microsoft.com/office/powerpoint/2010/main" val="378092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 idx="4294967295"/>
          </p:nvPr>
        </p:nvSpPr>
        <p:spPr>
          <a:xfrm>
            <a:off x="2336973" y="2771775"/>
            <a:ext cx="11298237" cy="657225"/>
          </a:xfrm>
        </p:spPr>
        <p:txBody>
          <a:bodyPr>
            <a:noAutofit/>
          </a:bodyPr>
          <a:lstStyle/>
          <a:p>
            <a:r>
              <a:rPr lang="ru-RU" sz="4200" b="1" dirty="0" smtClean="0">
                <a:solidFill>
                  <a:schemeClr val="accent1">
                    <a:lumMod val="75000"/>
                  </a:schemeClr>
                </a:solidFill>
              </a:rPr>
              <a:t>Спасибо </a:t>
            </a:r>
            <a:br>
              <a:rPr lang="ru-RU" sz="4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200" b="1" dirty="0" smtClean="0">
                <a:solidFill>
                  <a:schemeClr val="accent1">
                    <a:lumMod val="75000"/>
                  </a:schemeClr>
                </a:solidFill>
              </a:rPr>
              <a:t>за внимание!</a:t>
            </a:r>
            <a:endParaRPr lang="ru-RU" sz="4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1991" y="249382"/>
            <a:ext cx="4366964" cy="621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80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4211" y="685799"/>
            <a:ext cx="10585471" cy="65611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ЯВНОЕ ВЫРАЖЕНИЕ ВЛАДЫЧЕСТВА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31712" y="1341912"/>
            <a:ext cx="8507292" cy="446512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ВЛАСТЬ ОТЦА СЕМЕЙСТВА - БЕЗГРАНИЧНА И АБСОЛЮТНА:</a:t>
            </a:r>
            <a:endParaRPr lang="en-US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b="1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kern="800" dirty="0" smtClean="0">
                <a:solidFill>
                  <a:schemeClr val="bg1"/>
                </a:solidFill>
              </a:rPr>
              <a:t>- </a:t>
            </a:r>
            <a:r>
              <a:rPr lang="ru-RU" kern="800" dirty="0" smtClean="0">
                <a:solidFill>
                  <a:schemeClr val="bg1"/>
                </a:solidFill>
              </a:rPr>
              <a:t>право </a:t>
            </a:r>
            <a:r>
              <a:rPr lang="ru-RU" kern="800" dirty="0">
                <a:solidFill>
                  <a:schemeClr val="bg1"/>
                </a:solidFill>
              </a:rPr>
              <a:t>распоряжаться жизнью ребенка в любом возрасте до достижения им совершеннолетия</a:t>
            </a:r>
            <a:r>
              <a:rPr lang="ru-RU" kern="800" dirty="0" smtClean="0">
                <a:solidFill>
                  <a:schemeClr val="bg1"/>
                </a:solidFill>
              </a:rPr>
              <a:t>;</a:t>
            </a:r>
            <a:endParaRPr lang="en-US" kern="800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- </a:t>
            </a:r>
            <a:r>
              <a:rPr lang="ru-RU" dirty="0" smtClean="0">
                <a:solidFill>
                  <a:schemeClr val="bg1"/>
                </a:solidFill>
              </a:rPr>
              <a:t>право </a:t>
            </a:r>
            <a:r>
              <a:rPr lang="ru-RU" dirty="0">
                <a:solidFill>
                  <a:schemeClr val="bg1"/>
                </a:solidFill>
              </a:rPr>
              <a:t>оставить новорожденного безнадзорным</a:t>
            </a:r>
            <a:r>
              <a:rPr lang="ru-RU" dirty="0" smtClean="0">
                <a:solidFill>
                  <a:schemeClr val="bg1"/>
                </a:solidFill>
              </a:rPr>
              <a:t>;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- в обязательственных отношениях отцу предоставлялось право выдать ребенка истцу головой;</a:t>
            </a:r>
          </a:p>
          <a:p>
            <a:r>
              <a:rPr lang="ru-RU" dirty="0">
                <a:solidFill>
                  <a:schemeClr val="bg1"/>
                </a:solidFill>
              </a:rPr>
              <a:t>- право продать сына или дочь в рабство;</a:t>
            </a:r>
          </a:p>
          <a:p>
            <a:r>
              <a:rPr lang="ru-RU" dirty="0">
                <a:solidFill>
                  <a:schemeClr val="bg1"/>
                </a:solidFill>
              </a:rPr>
              <a:t>- право выбросить новорожденного ребенка;</a:t>
            </a:r>
          </a:p>
          <a:p>
            <a:r>
              <a:rPr lang="ru-RU" dirty="0">
                <a:solidFill>
                  <a:schemeClr val="bg1"/>
                </a:solidFill>
              </a:rPr>
              <a:t>- право на имущество приобретенное детьми.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374" y="2217077"/>
            <a:ext cx="3366626" cy="401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33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4211" y="685799"/>
            <a:ext cx="10585471" cy="65611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Иллюзия равенства граждан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31712" y="1341912"/>
            <a:ext cx="8507292" cy="294508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ГРАЖДАНЕ</a:t>
            </a:r>
          </a:p>
          <a:p>
            <a:endParaRPr lang="en-US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- привилегированные (патриции) – древние жители Рима</a:t>
            </a:r>
          </a:p>
          <a:p>
            <a:r>
              <a:rPr lang="ru-RU" dirty="0">
                <a:solidFill>
                  <a:schemeClr val="bg1"/>
                </a:solidFill>
              </a:rPr>
              <a:t>- добровольные переселенцы и покоренные римлянами (плебеи) – граждане второго «сорта»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807" y="1852551"/>
            <a:ext cx="5485697" cy="5160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8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4211" y="685799"/>
            <a:ext cx="10585471" cy="65611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ДЕТИ КАК РАБЫ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31712" y="1341911"/>
            <a:ext cx="5526584" cy="496388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 РАСПОРЯЖЕНИИ ОТЦА ОСТАВАЛИСЬ:</a:t>
            </a:r>
            <a:endParaRPr lang="en-US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- жизнь ребенка до совершеннолетия;</a:t>
            </a:r>
          </a:p>
          <a:p>
            <a:r>
              <a:rPr lang="ru-RU" dirty="0">
                <a:solidFill>
                  <a:schemeClr val="bg1"/>
                </a:solidFill>
              </a:rPr>
              <a:t>- свобода сына или дочери;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- имущество </a:t>
            </a:r>
            <a:r>
              <a:rPr lang="ru-RU" dirty="0">
                <a:solidFill>
                  <a:schemeClr val="bg1"/>
                </a:solidFill>
              </a:rPr>
              <a:t>детей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ОТЦОВСКАЯ ВЛАСТЬ ПРЕКРАЩАЛАСЬ В РЕЗУЛЬТАТЕ:</a:t>
            </a:r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uk-UA" dirty="0">
                <a:solidFill>
                  <a:schemeClr val="bg1"/>
                </a:solidFill>
              </a:rPr>
              <a:t>- смерти отца или детей; 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uk-UA" dirty="0">
                <a:solidFill>
                  <a:schemeClr val="bg1"/>
                </a:solidFill>
              </a:rPr>
              <a:t>- освобождение из-под отцовской власти.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uk-UA" dirty="0"/>
              <a:t> </a:t>
            </a:r>
            <a:endParaRPr lang="ru-RU" dirty="0"/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055" y="229199"/>
            <a:ext cx="5058887" cy="6545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99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458579" y="229199"/>
            <a:ext cx="4932818" cy="656111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2"/>
                </a:solidFill>
              </a:rPr>
              <a:t>УСЛОВИЯ ВСТУПЛЕНИЯ В БРАК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41706" y="1045028"/>
            <a:ext cx="6044540" cy="2909455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bg1"/>
                </a:solidFill>
              </a:rPr>
              <a:t>- наличие </a:t>
            </a:r>
            <a:r>
              <a:rPr lang="ru-RU" sz="1800" dirty="0">
                <a:solidFill>
                  <a:schemeClr val="bg1"/>
                </a:solidFill>
              </a:rPr>
              <a:t>права принимать римский брак (</a:t>
            </a:r>
            <a:r>
              <a:rPr lang="ru-RU" sz="1800" dirty="0" err="1">
                <a:solidFill>
                  <a:schemeClr val="bg1"/>
                </a:solidFill>
              </a:rPr>
              <a:t>jus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conubii</a:t>
            </a:r>
            <a:r>
              <a:rPr lang="ru-RU" sz="1800" dirty="0" smtClean="0">
                <a:solidFill>
                  <a:schemeClr val="bg1"/>
                </a:solidFill>
              </a:rPr>
              <a:t>);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- </a:t>
            </a:r>
            <a:r>
              <a:rPr lang="ru-RU" sz="1800" dirty="0">
                <a:solidFill>
                  <a:schemeClr val="bg1"/>
                </a:solidFill>
              </a:rPr>
              <a:t>свободное волеизъявление супругов;</a:t>
            </a:r>
          </a:p>
          <a:p>
            <a:r>
              <a:rPr lang="ru-RU" sz="1800" dirty="0">
                <a:solidFill>
                  <a:schemeClr val="bg1"/>
                </a:solidFill>
              </a:rPr>
              <a:t>- достижение брачного возраста – 14 лет для жениха и 12 лет для невесты;</a:t>
            </a:r>
          </a:p>
          <a:p>
            <a:r>
              <a:rPr lang="ru-RU" sz="1800" dirty="0">
                <a:solidFill>
                  <a:schemeClr val="bg1"/>
                </a:solidFill>
              </a:rPr>
              <a:t>- отсутствие не расторгнутого брака;</a:t>
            </a:r>
          </a:p>
          <a:p>
            <a:r>
              <a:rPr lang="ru-RU" sz="1800" dirty="0">
                <a:solidFill>
                  <a:schemeClr val="bg1"/>
                </a:solidFill>
              </a:rPr>
              <a:t>- отсутствие близкого родства.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88925" y="444863"/>
            <a:ext cx="5332020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/>
                </a:solidFill>
              </a:rPr>
              <a:t>РАЗНОЕ ГРАЖДАНСТВО ИЛИ СОСТОЯНИЕ БЫЛИ ПРИЧИНОЙ НЕ ВОЗМОЖНОГО ВСТУПЛЕНИЯ В </a:t>
            </a:r>
            <a:r>
              <a:rPr lang="ru-RU" b="1" dirty="0" smtClean="0">
                <a:solidFill>
                  <a:schemeClr val="bg2"/>
                </a:solidFill>
              </a:rPr>
              <a:t>БРАК</a:t>
            </a:r>
          </a:p>
          <a:p>
            <a:r>
              <a:rPr lang="ru-RU" i="1" cap="all" dirty="0">
                <a:solidFill>
                  <a:schemeClr val="bg2"/>
                </a:solidFill>
              </a:rPr>
              <a:t>Сожительство</a:t>
            </a:r>
            <a:r>
              <a:rPr lang="ru-RU" i="1" dirty="0">
                <a:solidFill>
                  <a:schemeClr val="bg2"/>
                </a:solidFill>
              </a:rPr>
              <a:t> – </a:t>
            </a:r>
            <a:r>
              <a:rPr lang="ru-RU" i="1" dirty="0" smtClean="0">
                <a:solidFill>
                  <a:schemeClr val="bg2"/>
                </a:solidFill>
              </a:rPr>
              <a:t>КОНКУБИНАТ</a:t>
            </a:r>
          </a:p>
          <a:p>
            <a:endParaRPr lang="ru-RU" i="1" dirty="0">
              <a:solidFill>
                <a:schemeClr val="bg2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не </a:t>
            </a:r>
            <a:r>
              <a:rPr lang="ru-RU" dirty="0">
                <a:solidFill>
                  <a:schemeClr val="bg1"/>
                </a:solidFill>
              </a:rPr>
              <a:t>имел никаких правовых последствий</a:t>
            </a:r>
            <a:r>
              <a:rPr lang="ru-RU" dirty="0" smtClean="0">
                <a:solidFill>
                  <a:schemeClr val="bg1"/>
                </a:solidFill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рожденные </a:t>
            </a:r>
            <a:r>
              <a:rPr lang="ru-RU" dirty="0">
                <a:solidFill>
                  <a:schemeClr val="bg1"/>
                </a:solidFill>
              </a:rPr>
              <a:t>дети </a:t>
            </a:r>
            <a:r>
              <a:rPr lang="ru-RU" dirty="0" smtClean="0">
                <a:solidFill>
                  <a:schemeClr val="bg1"/>
                </a:solidFill>
              </a:rPr>
              <a:t>:</a:t>
            </a:r>
          </a:p>
          <a:p>
            <a:pPr lvl="0"/>
            <a:r>
              <a:rPr lang="uk-UA" sz="1400" i="1" dirty="0">
                <a:solidFill>
                  <a:schemeClr val="bg1"/>
                </a:solidFill>
              </a:rPr>
              <a:t>	</a:t>
            </a:r>
            <a:r>
              <a:rPr lang="uk-UA" sz="1400" i="1" dirty="0" smtClean="0">
                <a:solidFill>
                  <a:schemeClr val="bg1"/>
                </a:solidFill>
              </a:rPr>
              <a:t>*не </a:t>
            </a:r>
            <a:r>
              <a:rPr lang="uk-UA" sz="1400" i="1" dirty="0">
                <a:solidFill>
                  <a:schemeClr val="bg1"/>
                </a:solidFill>
              </a:rPr>
              <a:t>приобретали имени и статуса своего отца, </a:t>
            </a:r>
            <a:endParaRPr lang="ru-RU" sz="1400" i="1" dirty="0">
              <a:solidFill>
                <a:schemeClr val="bg1"/>
              </a:solidFill>
            </a:endParaRPr>
          </a:p>
          <a:p>
            <a:pPr lvl="0"/>
            <a:r>
              <a:rPr lang="uk-UA" sz="1400" i="1" dirty="0" smtClean="0">
                <a:solidFill>
                  <a:schemeClr val="bg1"/>
                </a:solidFill>
              </a:rPr>
              <a:t>	*не </a:t>
            </a:r>
            <a:r>
              <a:rPr lang="uk-UA" sz="1400" i="1" dirty="0">
                <a:solidFill>
                  <a:schemeClr val="bg1"/>
                </a:solidFill>
              </a:rPr>
              <a:t>имели права на алименты, </a:t>
            </a:r>
            <a:endParaRPr lang="ru-RU" sz="1400" i="1" dirty="0">
              <a:solidFill>
                <a:schemeClr val="bg1"/>
              </a:solidFill>
            </a:endParaRPr>
          </a:p>
          <a:p>
            <a:pPr lvl="0"/>
            <a:r>
              <a:rPr lang="uk-UA" sz="1400" i="1" dirty="0" smtClean="0">
                <a:solidFill>
                  <a:schemeClr val="bg1"/>
                </a:solidFill>
              </a:rPr>
              <a:t>	*не </a:t>
            </a:r>
            <a:r>
              <a:rPr lang="uk-UA" sz="1400" i="1" dirty="0">
                <a:solidFill>
                  <a:schemeClr val="bg1"/>
                </a:solidFill>
              </a:rPr>
              <a:t>могли стать наследниками после его смерти, </a:t>
            </a:r>
            <a:endParaRPr lang="ru-RU" sz="1400" i="1" dirty="0">
              <a:solidFill>
                <a:schemeClr val="bg1"/>
              </a:solidFill>
            </a:endParaRPr>
          </a:p>
          <a:p>
            <a:pPr lvl="0"/>
            <a:r>
              <a:rPr lang="uk-UA" sz="1400" i="1" dirty="0" smtClean="0">
                <a:solidFill>
                  <a:schemeClr val="bg1"/>
                </a:solidFill>
              </a:rPr>
              <a:t>	*не </a:t>
            </a:r>
            <a:r>
              <a:rPr lang="uk-UA" sz="1400" i="1" dirty="0">
                <a:solidFill>
                  <a:schemeClr val="bg1"/>
                </a:solidFill>
              </a:rPr>
              <a:t>получали статуса брачных детей, </a:t>
            </a:r>
            <a:endParaRPr lang="ru-RU" sz="1400" i="1" dirty="0">
              <a:solidFill>
                <a:schemeClr val="bg1"/>
              </a:solidFill>
            </a:endParaRPr>
          </a:p>
          <a:p>
            <a:pPr lvl="0"/>
            <a:r>
              <a:rPr lang="uk-UA" sz="1400" i="1" dirty="0" smtClean="0">
                <a:solidFill>
                  <a:schemeClr val="bg1"/>
                </a:solidFill>
              </a:rPr>
              <a:t>	*на </a:t>
            </a:r>
            <a:r>
              <a:rPr lang="uk-UA" sz="1400" i="1" dirty="0">
                <a:solidFill>
                  <a:schemeClr val="bg1"/>
                </a:solidFill>
              </a:rPr>
              <a:t>них не распространялась отцовская власть, </a:t>
            </a:r>
            <a:endParaRPr lang="ru-RU" sz="1400" i="1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- ж</a:t>
            </a:r>
            <a:r>
              <a:rPr lang="uk-UA" dirty="0">
                <a:solidFill>
                  <a:schemeClr val="bg1"/>
                </a:solidFill>
              </a:rPr>
              <a:t>енщина не разделяла общественного положения и социального состояния своего фактического мужа;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uk-UA" dirty="0">
                <a:solidFill>
                  <a:schemeClr val="bg1"/>
                </a:solidFill>
              </a:rPr>
              <a:t>- со времен Августа </a:t>
            </a:r>
            <a:r>
              <a:rPr lang="ru-RU" dirty="0">
                <a:solidFill>
                  <a:schemeClr val="bg1"/>
                </a:solidFill>
              </a:rPr>
              <a:t>жестко притеснялся</a:t>
            </a:r>
            <a:r>
              <a:rPr lang="uk-UA" dirty="0">
                <a:solidFill>
                  <a:schemeClr val="bg1"/>
                </a:solidFill>
              </a:rPr>
              <a:t> (ряд суровых законов, направленных на укрепление нравственных устоев семьи, преследование </a:t>
            </a:r>
            <a:r>
              <a:rPr lang="ru-RU" dirty="0">
                <a:solidFill>
                  <a:schemeClr val="bg1"/>
                </a:solidFill>
              </a:rPr>
              <a:t>прелюбодеяния</a:t>
            </a:r>
            <a:r>
              <a:rPr lang="uk-UA" dirty="0">
                <a:solidFill>
                  <a:schemeClr val="bg1"/>
                </a:solidFill>
              </a:rPr>
              <a:t>, особенно со стороны женщины).</a:t>
            </a:r>
            <a:endParaRPr lang="ru-RU" dirty="0">
              <a:solidFill>
                <a:schemeClr val="bg1"/>
              </a:solidFill>
            </a:endParaRPr>
          </a:p>
          <a:p>
            <a:pPr marL="285750" indent="-285750">
              <a:buFontTx/>
              <a:buChar char="-"/>
            </a:pPr>
            <a:endParaRPr lang="ru-RU" dirty="0">
              <a:solidFill>
                <a:schemeClr val="bg1"/>
              </a:solidFill>
            </a:endParaRPr>
          </a:p>
          <a:p>
            <a:endParaRPr lang="ru-RU" i="1" dirty="0">
              <a:solidFill>
                <a:schemeClr val="bg2"/>
              </a:solidFill>
            </a:endParaRPr>
          </a:p>
          <a:p>
            <a:endParaRPr lang="ru-RU" b="1" dirty="0">
              <a:solidFill>
                <a:schemeClr val="bg2"/>
              </a:solidFill>
            </a:endParaRP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25" y="3764712"/>
            <a:ext cx="6197548" cy="2267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36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4211" y="685799"/>
            <a:ext cx="10585471" cy="65611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3 статуса физического лица: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31712" y="1341912"/>
            <a:ext cx="8839800" cy="4940136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- статус свободы: лица, обладающие им, считались свободными, остальные – рабами; </a:t>
            </a:r>
          </a:p>
          <a:p>
            <a:r>
              <a:rPr lang="ru-RU" dirty="0">
                <a:solidFill>
                  <a:schemeClr val="bg1"/>
                </a:solidFill>
              </a:rPr>
              <a:t>- статус гражданства: лица, обладающие им, считались римскими гражданами, остальные – негражданами; </a:t>
            </a:r>
          </a:p>
          <a:p>
            <a:r>
              <a:rPr lang="ru-RU" dirty="0">
                <a:solidFill>
                  <a:schemeClr val="bg1"/>
                </a:solidFill>
              </a:rPr>
              <a:t>- семейный статус: лица, обладающие им, считались домовладыками; </a:t>
            </a:r>
          </a:p>
          <a:p>
            <a:r>
              <a:rPr lang="ru-RU" dirty="0">
                <a:solidFill>
                  <a:schemeClr val="bg1"/>
                </a:solidFill>
              </a:rPr>
              <a:t>остальные - подвластными.</a:t>
            </a:r>
          </a:p>
        </p:txBody>
      </p:sp>
    </p:spTree>
    <p:extLst>
      <p:ext uri="{BB962C8B-B14F-4D97-AF65-F5344CB8AC3E}">
        <p14:creationId xmlns:p14="http://schemas.microsoft.com/office/powerpoint/2010/main" val="242252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731712" y="991588"/>
            <a:ext cx="10585471" cy="65611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/>
                </a:solidFill>
              </a:rPr>
              <a:t>ОГРАНИЧЕНИЕ ПРАВ ЖЕНЩИН В РИМКОМ ПРАВЕ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31712" y="1662546"/>
            <a:ext cx="7831105" cy="4655127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bg1"/>
                </a:solidFill>
              </a:rPr>
              <a:t>- состояние под властью мужа или отца; </a:t>
            </a:r>
          </a:p>
          <a:p>
            <a:r>
              <a:rPr lang="ru-RU" dirty="0">
                <a:solidFill>
                  <a:schemeClr val="bg1"/>
                </a:solidFill>
              </a:rPr>
              <a:t>- установление опеки независимо от наступления совершеннолетия «в силу присущего женщине легкомыслия»; </a:t>
            </a:r>
          </a:p>
          <a:p>
            <a:r>
              <a:rPr lang="ru-RU" dirty="0">
                <a:solidFill>
                  <a:schemeClr val="bg1"/>
                </a:solidFill>
              </a:rPr>
              <a:t>- запрет занимать общественные должности, быть опекунами или попечителями;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- под </a:t>
            </a:r>
            <a:r>
              <a:rPr lang="ru-RU" dirty="0">
                <a:solidFill>
                  <a:schemeClr val="bg1"/>
                </a:solidFill>
              </a:rPr>
              <a:t>властью мужа: 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sz="1600" i="1" dirty="0" smtClean="0">
                <a:solidFill>
                  <a:schemeClr val="bg1"/>
                </a:solidFill>
              </a:rPr>
              <a:t>	</a:t>
            </a:r>
            <a:r>
              <a:rPr lang="ru-RU" sz="1600" i="1" dirty="0" smtClean="0">
                <a:solidFill>
                  <a:schemeClr val="bg1"/>
                </a:solidFill>
              </a:rPr>
              <a:t>· </a:t>
            </a:r>
            <a:r>
              <a:rPr lang="ru-RU" sz="1600" i="1" dirty="0">
                <a:solidFill>
                  <a:schemeClr val="bg1"/>
                </a:solidFill>
              </a:rPr>
              <a:t>дарения между супругами недействительны; </a:t>
            </a:r>
          </a:p>
          <a:p>
            <a:r>
              <a:rPr lang="en-US" sz="1600" i="1" dirty="0" smtClean="0">
                <a:solidFill>
                  <a:schemeClr val="bg1"/>
                </a:solidFill>
              </a:rPr>
              <a:t>	</a:t>
            </a:r>
            <a:r>
              <a:rPr lang="ru-RU" sz="1600" i="1" dirty="0" smtClean="0">
                <a:solidFill>
                  <a:schemeClr val="bg1"/>
                </a:solidFill>
              </a:rPr>
              <a:t>· </a:t>
            </a:r>
            <a:r>
              <a:rPr lang="ru-RU" sz="1600" i="1" dirty="0">
                <a:solidFill>
                  <a:schemeClr val="bg1"/>
                </a:solidFill>
              </a:rPr>
              <a:t>в случае спора всё имущество, считается собственностью мужа, </a:t>
            </a:r>
            <a:r>
              <a:rPr lang="en-US" sz="1600" i="1" dirty="0" smtClean="0">
                <a:solidFill>
                  <a:schemeClr val="bg1"/>
                </a:solidFill>
              </a:rPr>
              <a:t>	</a:t>
            </a:r>
            <a:r>
              <a:rPr lang="ru-RU" sz="1600" i="1" dirty="0" smtClean="0">
                <a:solidFill>
                  <a:schemeClr val="bg1"/>
                </a:solidFill>
              </a:rPr>
              <a:t>поскольку </a:t>
            </a:r>
            <a:r>
              <a:rPr lang="en-US" sz="1600" i="1" dirty="0" smtClean="0">
                <a:solidFill>
                  <a:schemeClr val="bg1"/>
                </a:solidFill>
              </a:rPr>
              <a:t>	</a:t>
            </a:r>
            <a:r>
              <a:rPr lang="ru-RU" sz="1600" i="1" dirty="0" smtClean="0">
                <a:solidFill>
                  <a:schemeClr val="bg1"/>
                </a:solidFill>
              </a:rPr>
              <a:t>жена </a:t>
            </a:r>
            <a:r>
              <a:rPr lang="ru-RU" sz="1600" i="1" dirty="0">
                <a:solidFill>
                  <a:schemeClr val="bg1"/>
                </a:solidFill>
              </a:rPr>
              <a:t>не может доказать противного; </a:t>
            </a:r>
          </a:p>
          <a:p>
            <a:r>
              <a:rPr lang="en-US" sz="1600" i="1" dirty="0" smtClean="0">
                <a:solidFill>
                  <a:schemeClr val="bg1"/>
                </a:solidFill>
              </a:rPr>
              <a:t>	</a:t>
            </a:r>
            <a:r>
              <a:rPr lang="ru-RU" sz="1600" i="1" dirty="0" smtClean="0">
                <a:solidFill>
                  <a:schemeClr val="bg1"/>
                </a:solidFill>
              </a:rPr>
              <a:t>· </a:t>
            </a:r>
            <a:r>
              <a:rPr lang="ru-RU" sz="1600" i="1" dirty="0">
                <a:solidFill>
                  <a:schemeClr val="bg1"/>
                </a:solidFill>
              </a:rPr>
              <a:t>если один из супругов присвоил себе незаконно вещь другого </a:t>
            </a:r>
            <a:r>
              <a:rPr lang="en-US" sz="1600" i="1" dirty="0" smtClean="0">
                <a:solidFill>
                  <a:schemeClr val="bg1"/>
                </a:solidFill>
              </a:rPr>
              <a:t>		</a:t>
            </a:r>
            <a:r>
              <a:rPr lang="ru-RU" sz="1600" i="1" dirty="0" smtClean="0">
                <a:solidFill>
                  <a:schemeClr val="bg1"/>
                </a:solidFill>
              </a:rPr>
              <a:t>(</a:t>
            </a:r>
            <a:r>
              <a:rPr lang="ru-RU" sz="1600" i="1" dirty="0">
                <a:solidFill>
                  <a:schemeClr val="bg1"/>
                </a:solidFill>
              </a:rPr>
              <a:t>украл ее, </a:t>
            </a:r>
            <a:r>
              <a:rPr lang="en-US" sz="1600" i="1" dirty="0" smtClean="0">
                <a:solidFill>
                  <a:schemeClr val="bg1"/>
                </a:solidFill>
              </a:rPr>
              <a:t>	</a:t>
            </a:r>
            <a:r>
              <a:rPr lang="ru-RU" sz="1600" i="1" dirty="0" smtClean="0">
                <a:solidFill>
                  <a:schemeClr val="bg1"/>
                </a:solidFill>
              </a:rPr>
              <a:t>растратил </a:t>
            </a:r>
            <a:r>
              <a:rPr lang="ru-RU" sz="1600" i="1" dirty="0">
                <a:solidFill>
                  <a:schemeClr val="bg1"/>
                </a:solidFill>
              </a:rPr>
              <a:t>деньги супруга и т. п.), то потерпевший не </a:t>
            </a:r>
            <a:r>
              <a:rPr lang="en-US" sz="1600" i="1" dirty="0" smtClean="0">
                <a:solidFill>
                  <a:schemeClr val="bg1"/>
                </a:solidFill>
              </a:rPr>
              <a:t>	</a:t>
            </a:r>
            <a:r>
              <a:rPr lang="ru-RU" sz="1600" i="1" dirty="0" smtClean="0">
                <a:solidFill>
                  <a:schemeClr val="bg1"/>
                </a:solidFill>
              </a:rPr>
              <a:t>может </a:t>
            </a:r>
            <a:r>
              <a:rPr lang="ru-RU" sz="1600" i="1" dirty="0">
                <a:solidFill>
                  <a:schemeClr val="bg1"/>
                </a:solidFill>
              </a:rPr>
              <a:t>предъявить к </a:t>
            </a:r>
            <a:r>
              <a:rPr lang="en-US" sz="1600" i="1" dirty="0" smtClean="0">
                <a:solidFill>
                  <a:schemeClr val="bg1"/>
                </a:solidFill>
              </a:rPr>
              <a:t>	</a:t>
            </a:r>
            <a:r>
              <a:rPr lang="ru-RU" sz="1600" i="1" dirty="0" smtClean="0">
                <a:solidFill>
                  <a:schemeClr val="bg1"/>
                </a:solidFill>
              </a:rPr>
              <a:t>виновному </a:t>
            </a:r>
            <a:r>
              <a:rPr lang="ru-RU" sz="1600" i="1" dirty="0" err="1">
                <a:solidFill>
                  <a:schemeClr val="bg1"/>
                </a:solidFill>
              </a:rPr>
              <a:t>actio</a:t>
            </a:r>
            <a:r>
              <a:rPr lang="ru-RU" sz="1600" i="1" dirty="0">
                <a:solidFill>
                  <a:schemeClr val="bg1"/>
                </a:solidFill>
              </a:rPr>
              <a:t> </a:t>
            </a:r>
            <a:r>
              <a:rPr lang="ru-RU" sz="1600" i="1" dirty="0" err="1">
                <a:solidFill>
                  <a:schemeClr val="bg1"/>
                </a:solidFill>
              </a:rPr>
              <a:t>furti</a:t>
            </a:r>
            <a:r>
              <a:rPr lang="ru-RU" sz="1600" i="1" dirty="0">
                <a:solidFill>
                  <a:schemeClr val="bg1"/>
                </a:solidFill>
              </a:rPr>
              <a:t>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817" y="1091318"/>
            <a:ext cx="3450343" cy="500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74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731712" y="991588"/>
            <a:ext cx="11297992" cy="65611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ОГРАНИЧЕНИЕ ДЕЕСПОСОБНОСТИ «РАСТОЧИТЕЛЕЙ» И «БЕСЧЕСТНЫХ ЛИЦ»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31712" y="1662546"/>
            <a:ext cx="10941732" cy="4952010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bg1"/>
                </a:solidFill>
              </a:rPr>
              <a:t>«Расточители» - слабовольные лица, т. е. те, кто был не способен соблюдать необходимую меру в расходовании имущества, что создавало угрозу разорения. В силу этого сделки, связанные с уменьшением имущества этих лиц и установлением обязательства, а также составлением завещания совершались с участием попечителя. </a:t>
            </a:r>
          </a:p>
          <a:p>
            <a:r>
              <a:rPr lang="ru-RU" dirty="0">
                <a:solidFill>
                  <a:schemeClr val="bg1"/>
                </a:solidFill>
              </a:rPr>
              <a:t>«Бесчестие» наступало: </a:t>
            </a:r>
          </a:p>
          <a:p>
            <a:r>
              <a:rPr lang="ru-RU" dirty="0">
                <a:solidFill>
                  <a:schemeClr val="bg1"/>
                </a:solidFill>
              </a:rPr>
              <a:t>а) при осуждении за уголовные преступления; </a:t>
            </a:r>
          </a:p>
          <a:p>
            <a:r>
              <a:rPr lang="ru-RU" dirty="0">
                <a:solidFill>
                  <a:schemeClr val="bg1"/>
                </a:solidFill>
              </a:rPr>
              <a:t>б) при осуждении за особо порочные частные правонарушения; </a:t>
            </a:r>
          </a:p>
          <a:p>
            <a:r>
              <a:rPr lang="ru-RU" dirty="0">
                <a:solidFill>
                  <a:schemeClr val="bg1"/>
                </a:solidFill>
              </a:rPr>
              <a:t>в) при осуждении по некоторым искам (по искам из таких отношений, где должна быть исключительная честность, например, из договора хранения, товарищества); </a:t>
            </a:r>
          </a:p>
          <a:p>
            <a:r>
              <a:rPr lang="ru-RU" dirty="0">
                <a:solidFill>
                  <a:schemeClr val="bg1"/>
                </a:solidFill>
              </a:rPr>
              <a:t>г) при нарушении некоторых норм, касающихся брака (например, вдова не вправе была вступать в новый брак ранее, чем через год после смерти мужа). </a:t>
            </a:r>
          </a:p>
          <a:p>
            <a:r>
              <a:rPr lang="ru-RU" dirty="0">
                <a:solidFill>
                  <a:schemeClr val="bg1"/>
                </a:solidFill>
              </a:rPr>
              <a:t>«Бесчестные» лица: </a:t>
            </a:r>
          </a:p>
          <a:p>
            <a:r>
              <a:rPr lang="ru-RU" dirty="0">
                <a:solidFill>
                  <a:schemeClr val="bg1"/>
                </a:solidFill>
              </a:rPr>
              <a:t>- не могли вступать в законный римский брак со свободнорожденными; </a:t>
            </a:r>
          </a:p>
          <a:p>
            <a:r>
              <a:rPr lang="ru-RU" dirty="0">
                <a:solidFill>
                  <a:schemeClr val="bg1"/>
                </a:solidFill>
              </a:rPr>
              <a:t>- были ограничены в области наследования и процессуальной сфере; </a:t>
            </a:r>
          </a:p>
          <a:p>
            <a:r>
              <a:rPr lang="ru-RU" dirty="0">
                <a:solidFill>
                  <a:schemeClr val="bg1"/>
                </a:solidFill>
              </a:rPr>
              <a:t>- им запрещалось представлять в суде интересы других лиц, а также возлагать на кого-либо обязанности по представлению в процессе своих интересов.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1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731712" y="991588"/>
            <a:ext cx="11297992" cy="65611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НЕ ВСЯКОЕ УБИЙСТВО ПОДЛЕЖАЛО ПРЕСЛЕДОВАНИЮ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31712" y="1662546"/>
            <a:ext cx="5954096" cy="5011386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- за прелюбодеяние (за нарушение супружеской верности муж или отец имел право убить); </a:t>
            </a:r>
          </a:p>
          <a:p>
            <a:r>
              <a:rPr lang="ru-RU" dirty="0">
                <a:solidFill>
                  <a:schemeClr val="bg1"/>
                </a:solidFill>
              </a:rPr>
              <a:t>- смягчалось наказание за убийство любовника жены; </a:t>
            </a:r>
          </a:p>
          <a:p>
            <a:r>
              <a:rPr lang="ru-RU" dirty="0">
                <a:solidFill>
                  <a:schemeClr val="bg1"/>
                </a:solidFill>
              </a:rPr>
              <a:t>- убийство родича в безумии; </a:t>
            </a:r>
          </a:p>
          <a:p>
            <a:r>
              <a:rPr lang="ru-RU" dirty="0">
                <a:solidFill>
                  <a:schemeClr val="bg1"/>
                </a:solidFill>
              </a:rPr>
              <a:t>- убийство вора (вора раба – сбрасывали со скалы);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- если </a:t>
            </a:r>
            <a:r>
              <a:rPr lang="ru-RU" dirty="0">
                <a:solidFill>
                  <a:schemeClr val="bg1"/>
                </a:solidFill>
              </a:rPr>
              <a:t>убийство совершено </a:t>
            </a:r>
            <a:r>
              <a:rPr lang="ru-RU" dirty="0" smtClean="0">
                <a:solidFill>
                  <a:schemeClr val="bg1"/>
                </a:solidFill>
              </a:rPr>
              <a:t>не </a:t>
            </a:r>
            <a:r>
              <a:rPr lang="ru-RU" dirty="0">
                <a:solidFill>
                  <a:schemeClr val="bg1"/>
                </a:solidFill>
              </a:rPr>
              <a:t>с намерением убить.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31" y="2635090"/>
            <a:ext cx="6467869" cy="4437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07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AD2E03"/>
      </a:dk2>
      <a:lt2>
        <a:srgbClr val="D75626"/>
      </a:lt2>
      <a:accent1>
        <a:srgbClr val="760603"/>
      </a:accent1>
      <a:accent2>
        <a:srgbClr val="FA9C1F"/>
      </a:accent2>
      <a:accent3>
        <a:srgbClr val="D9BB55"/>
      </a:accent3>
      <a:accent4>
        <a:srgbClr val="829551"/>
      </a:accent4>
      <a:accent5>
        <a:srgbClr val="58A28B"/>
      </a:accent5>
      <a:accent6>
        <a:srgbClr val="426480"/>
      </a:accent6>
      <a:hlink>
        <a:srgbClr val="460402"/>
      </a:hlink>
      <a:folHlink>
        <a:srgbClr val="991111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4000"/>
                <a:hueMod val="22000"/>
                <a:satMod val="220000"/>
                <a:lumMod val="6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903AAAE-3EA5-424A-B142-CC51DC1F897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68</TotalTime>
  <Words>553</Words>
  <Application>Microsoft Office PowerPoint</Application>
  <PresentationFormat>Широкоэкранный</PresentationFormat>
  <Paragraphs>82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Century Gothic</vt:lpstr>
      <vt:lpstr>Wingdings 3</vt:lpstr>
      <vt:lpstr>Сектор</vt:lpstr>
      <vt:lpstr>РИМСКОЕ ПРАВО</vt:lpstr>
      <vt:lpstr>ЯВНОЕ ВЫРАЖЕНИЕ ВЛАДЫЧЕСТВА</vt:lpstr>
      <vt:lpstr>Иллюзия равенства граждан</vt:lpstr>
      <vt:lpstr>ДЕТИ КАК РАБЫ</vt:lpstr>
      <vt:lpstr>УСЛОВИЯ ВСТУПЛЕНИЯ В БРАК</vt:lpstr>
      <vt:lpstr>3 статуса физического лица:</vt:lpstr>
      <vt:lpstr>ОГРАНИЧЕНИЕ ПРАВ ЖЕНЩИН В РИМКОМ ПРАВЕ</vt:lpstr>
      <vt:lpstr>ОГРАНИЧЕНИЕ ДЕЕСПОСОБНОСТИ «РАСТОЧИТЕЛЕЙ» И «БЕСЧЕСТНЫХ ЛИЦ»</vt:lpstr>
      <vt:lpstr>НЕ ВСЯКОЕ УБИЙСТВО ПОДЛЕЖАЛО ПРЕСЛЕДОВАНИЮ</vt:lpstr>
      <vt:lpstr>Спасибо  за внимание!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РИМСКОЕ ПРАВО</dc:title>
  <dc:creator>albatros</dc:creator>
  <cp:lastModifiedBy>albatros</cp:lastModifiedBy>
  <cp:revision>20</cp:revision>
  <dcterms:created xsi:type="dcterms:W3CDTF">2019-10-23T18:42:01Z</dcterms:created>
  <dcterms:modified xsi:type="dcterms:W3CDTF">2019-10-23T19:50:57Z</dcterms:modified>
</cp:coreProperties>
</file>